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70" r:id="rId4"/>
    <p:sldId id="261" r:id="rId5"/>
    <p:sldId id="262" r:id="rId6"/>
    <p:sldId id="263" r:id="rId7"/>
    <p:sldId id="274" r:id="rId8"/>
    <p:sldId id="267" r:id="rId9"/>
    <p:sldId id="276" r:id="rId10"/>
    <p:sldId id="271" r:id="rId11"/>
    <p:sldId id="272" r:id="rId12"/>
    <p:sldId id="280" r:id="rId13"/>
    <p:sldId id="282" r:id="rId14"/>
    <p:sldId id="273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-3714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B27A0-46CB-4E78-841B-7D46A21292A1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68E1C-FBB1-445D-B601-0999A8B00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68E1C-FBB1-445D-B601-0999A8B00AA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685801"/>
            <a:ext cx="7848600" cy="12954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base"/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Загадка:</a:t>
            </a:r>
            <a:b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17526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давно знакомый мой,</a:t>
            </a:r>
            <a:b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Каждый угол в нем прямой,</a:t>
            </a:r>
            <a:b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четыре стороны </a:t>
            </a:r>
            <a:b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Одинаковой длины 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Тест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4114800" cy="48006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en-US" sz="5100" b="1" dirty="0" smtClean="0"/>
              <a:t>I</a:t>
            </a:r>
            <a:r>
              <a:rPr lang="ru-RU" sz="5100" b="1" dirty="0" smtClean="0"/>
              <a:t>  Вариант.</a:t>
            </a:r>
          </a:p>
          <a:p>
            <a:pPr>
              <a:buNone/>
            </a:pPr>
            <a:r>
              <a:rPr lang="ru-RU" sz="5100" b="1" i="1" dirty="0" smtClean="0">
                <a:solidFill>
                  <a:srgbClr val="0070C0"/>
                </a:solidFill>
              </a:rPr>
              <a:t>1.  Запиши выражение в виде степени: </a:t>
            </a:r>
            <a:r>
              <a:rPr lang="ru-RU" sz="5100" b="1" dirty="0" smtClean="0"/>
              <a:t>  9· 9· 9· 9</a:t>
            </a:r>
            <a:br>
              <a:rPr lang="ru-RU" sz="5100" b="1" dirty="0" smtClean="0"/>
            </a:br>
            <a:r>
              <a:rPr lang="ru-RU" sz="5100" b="1" dirty="0" smtClean="0"/>
              <a:t>а) 9· 4        б) 9</a:t>
            </a:r>
            <a:r>
              <a:rPr lang="ru-RU" sz="5100" b="1" baseline="30000" dirty="0" smtClean="0"/>
              <a:t>4</a:t>
            </a:r>
            <a:r>
              <a:rPr lang="ru-RU" sz="5100" b="1" dirty="0" smtClean="0"/>
              <a:t>          в)9+4</a:t>
            </a:r>
          </a:p>
          <a:p>
            <a:pPr>
              <a:buNone/>
            </a:pPr>
            <a:r>
              <a:rPr lang="ru-RU" sz="5100" b="1" i="1" dirty="0" smtClean="0">
                <a:solidFill>
                  <a:srgbClr val="0070C0"/>
                </a:solidFill>
              </a:rPr>
              <a:t>2 . Известно, что 5</a:t>
            </a:r>
            <a:r>
              <a:rPr lang="ru-RU" sz="5100" b="1" i="1" baseline="30000" dirty="0" smtClean="0">
                <a:solidFill>
                  <a:srgbClr val="0070C0"/>
                </a:solidFill>
              </a:rPr>
              <a:t>2</a:t>
            </a:r>
            <a:r>
              <a:rPr lang="ru-RU" sz="5100" b="1" i="1" dirty="0" smtClean="0">
                <a:solidFill>
                  <a:srgbClr val="0070C0"/>
                </a:solidFill>
              </a:rPr>
              <a:t>=25.     Как это выражение записать в виде произведения?</a:t>
            </a:r>
            <a:r>
              <a:rPr lang="ru-RU" sz="5100" b="1" dirty="0" smtClean="0"/>
              <a:t/>
            </a:r>
            <a:br>
              <a:rPr lang="ru-RU" sz="5100" b="1" dirty="0" smtClean="0"/>
            </a:br>
            <a:r>
              <a:rPr lang="ru-RU" sz="5100" b="1" dirty="0" smtClean="0"/>
              <a:t>а) 5· 2        б)5· 5         в)5+2</a:t>
            </a:r>
          </a:p>
          <a:p>
            <a:pPr>
              <a:buFont typeface="Wingdings 2"/>
              <a:buNone/>
            </a:pPr>
            <a:r>
              <a:rPr lang="ru-RU" sz="5100" b="1" i="1" dirty="0" smtClean="0">
                <a:solidFill>
                  <a:srgbClr val="0070C0"/>
                </a:solidFill>
              </a:rPr>
              <a:t>3. Вычислите: </a:t>
            </a:r>
            <a:r>
              <a:rPr lang="ru-RU" sz="5100" b="1" dirty="0" smtClean="0"/>
              <a:t>6</a:t>
            </a:r>
            <a:r>
              <a:rPr lang="ru-RU" sz="5100" b="1" baseline="30000" dirty="0" smtClean="0"/>
              <a:t>2</a:t>
            </a:r>
            <a:endParaRPr lang="ru-RU" sz="5100" b="1" dirty="0" smtClean="0"/>
          </a:p>
          <a:p>
            <a:pPr>
              <a:buFont typeface="Wingdings 2"/>
              <a:buNone/>
            </a:pPr>
            <a:r>
              <a:rPr lang="ru-RU" sz="5100" b="1" dirty="0" smtClean="0"/>
              <a:t>а) 12        б) 8             в) 36</a:t>
            </a:r>
          </a:p>
          <a:p>
            <a:pPr>
              <a:buNone/>
            </a:pPr>
            <a:r>
              <a:rPr lang="ru-RU" sz="5100" b="1" i="1" dirty="0" smtClean="0">
                <a:solidFill>
                  <a:srgbClr val="0070C0"/>
                </a:solidFill>
              </a:rPr>
              <a:t>4.   Вычислите:      </a:t>
            </a:r>
            <a:r>
              <a:rPr lang="ru-RU" sz="5100" b="1" dirty="0" smtClean="0"/>
              <a:t>4</a:t>
            </a:r>
            <a:r>
              <a:rPr lang="ru-RU" sz="5100" b="1" baseline="30000" dirty="0" smtClean="0"/>
              <a:t>2</a:t>
            </a:r>
            <a:r>
              <a:rPr lang="ru-RU" sz="5100" b="1" dirty="0" smtClean="0"/>
              <a:t>+2</a:t>
            </a:r>
          </a:p>
          <a:p>
            <a:pPr>
              <a:buNone/>
            </a:pPr>
            <a:r>
              <a:rPr lang="ru-RU" sz="5100" b="1" dirty="0" smtClean="0"/>
              <a:t>а) 18                б)16         в)6</a:t>
            </a:r>
          </a:p>
          <a:p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1600200"/>
            <a:ext cx="3733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5800" y="1219200"/>
            <a:ext cx="4648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 2"/>
              <a:buNone/>
            </a:pPr>
            <a:r>
              <a:rPr lang="ru-RU" b="1" dirty="0" smtClean="0"/>
              <a:t> </a:t>
            </a:r>
            <a:r>
              <a:rPr lang="en-US" sz="2400" b="1" dirty="0" smtClean="0"/>
              <a:t>II</a:t>
            </a:r>
            <a:r>
              <a:rPr lang="ru-RU" sz="2400" b="1" dirty="0" smtClean="0"/>
              <a:t> Вариант.</a:t>
            </a:r>
          </a:p>
          <a:p>
            <a:pPr>
              <a:buFont typeface="Wingdings 2"/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1.  Как называется число 5 в выражении  5</a:t>
            </a:r>
            <a:r>
              <a:rPr lang="ru-RU" sz="2400" b="1" i="1" baseline="30000" dirty="0" smtClean="0">
                <a:solidFill>
                  <a:srgbClr val="0070C0"/>
                </a:solidFill>
              </a:rPr>
              <a:t>2</a:t>
            </a:r>
            <a:r>
              <a:rPr lang="ru-RU" sz="2400" b="1" i="1" dirty="0" smtClean="0">
                <a:solidFill>
                  <a:srgbClr val="0070C0"/>
                </a:solidFill>
              </a:rPr>
              <a:t>=25.</a:t>
            </a:r>
          </a:p>
          <a:p>
            <a:pPr>
              <a:buFont typeface="Wingdings 2"/>
              <a:buNone/>
            </a:pPr>
            <a:r>
              <a:rPr lang="ru-RU" sz="2400" b="1" dirty="0" smtClean="0"/>
              <a:t>а) основание степени;</a:t>
            </a:r>
          </a:p>
          <a:p>
            <a:pPr>
              <a:buFont typeface="Wingdings 2"/>
              <a:buNone/>
            </a:pPr>
            <a:r>
              <a:rPr lang="ru-RU" sz="2400" b="1" dirty="0" smtClean="0"/>
              <a:t>б) показатель степени;</a:t>
            </a:r>
          </a:p>
          <a:p>
            <a:pPr>
              <a:buFont typeface="Wingdings 2"/>
              <a:buNone/>
            </a:pPr>
            <a:r>
              <a:rPr lang="ru-RU" sz="2400" b="1" dirty="0" smtClean="0"/>
              <a:t>в) степень.</a:t>
            </a:r>
          </a:p>
          <a:p>
            <a:pPr>
              <a:buFont typeface="Wingdings 2"/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2.   Вычислите:  </a:t>
            </a:r>
            <a:r>
              <a:rPr lang="ru-RU" sz="2400" b="1" dirty="0" smtClean="0"/>
              <a:t> 10</a:t>
            </a:r>
            <a:r>
              <a:rPr lang="ru-RU" sz="2400" b="1" baseline="30000" dirty="0" smtClean="0"/>
              <a:t>3</a:t>
            </a:r>
            <a:endParaRPr lang="ru-RU" sz="2400" b="1" dirty="0" smtClean="0"/>
          </a:p>
          <a:p>
            <a:pPr>
              <a:buFont typeface="Wingdings 2"/>
              <a:buNone/>
            </a:pPr>
            <a:r>
              <a:rPr lang="ru-RU" sz="2400" b="1" dirty="0" smtClean="0"/>
              <a:t>а) 30         б)100          в)1000.</a:t>
            </a:r>
          </a:p>
          <a:p>
            <a:pPr>
              <a:buFont typeface="Wingdings 2"/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3.  Запиши выражение в виде степени: </a:t>
            </a:r>
            <a:r>
              <a:rPr lang="ru-RU" sz="2400" b="1" dirty="0" smtClean="0"/>
              <a:t>3 · 3</a:t>
            </a:r>
            <a:br>
              <a:rPr lang="ru-RU" sz="2400" b="1" dirty="0" smtClean="0"/>
            </a:br>
            <a:r>
              <a:rPr lang="ru-RU" sz="2400" b="1" dirty="0" smtClean="0"/>
              <a:t>а)3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             б) 3+3       в) 3</a:t>
            </a:r>
            <a:r>
              <a:rPr lang="ru-RU" sz="2400" b="1" baseline="30000" dirty="0" smtClean="0"/>
              <a:t>3</a:t>
            </a:r>
            <a:r>
              <a:rPr lang="ru-RU" sz="2400" b="1" dirty="0" smtClean="0"/>
              <a:t> </a:t>
            </a:r>
          </a:p>
          <a:p>
            <a:pPr>
              <a:buFont typeface="Wingdings 2"/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4. Вычислите :   </a:t>
            </a:r>
            <a:r>
              <a:rPr lang="ru-RU" sz="2400" b="1" dirty="0" smtClean="0"/>
              <a:t>3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+ 5</a:t>
            </a:r>
            <a:br>
              <a:rPr lang="ru-RU" sz="2400" b="1" dirty="0" smtClean="0"/>
            </a:br>
            <a:r>
              <a:rPr lang="ru-RU" sz="2400" b="1" dirty="0" smtClean="0"/>
              <a:t>а) 8              б) 11          в)14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Ключ к тесту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352800" cy="4525963"/>
          </a:xfrm>
        </p:spPr>
        <p:txBody>
          <a:bodyPr/>
          <a:lstStyle/>
          <a:p>
            <a:pPr>
              <a:buFont typeface="Wingdings 2"/>
              <a:buNone/>
            </a:pPr>
            <a:r>
              <a:rPr lang="en-US" b="1" dirty="0" smtClean="0"/>
              <a:t>I </a:t>
            </a:r>
            <a:r>
              <a:rPr lang="ru-RU" b="1" dirty="0" smtClean="0"/>
              <a:t>вариант:</a:t>
            </a:r>
          </a:p>
          <a:p>
            <a:pPr>
              <a:buFont typeface="Wingdings 2"/>
              <a:buNone/>
            </a:pPr>
            <a:r>
              <a:rPr lang="ru-RU" b="1" dirty="0" smtClean="0"/>
              <a:t>1.</a:t>
            </a:r>
            <a:r>
              <a:rPr lang="en-US" b="1" dirty="0" smtClean="0"/>
              <a:t> </a:t>
            </a:r>
            <a:r>
              <a:rPr lang="ru-RU" b="1" i="1" dirty="0" smtClean="0"/>
              <a:t>б</a:t>
            </a:r>
          </a:p>
          <a:p>
            <a:pPr>
              <a:buFont typeface="Wingdings 2"/>
              <a:buNone/>
            </a:pPr>
            <a:r>
              <a:rPr lang="ru-RU" b="1" dirty="0" smtClean="0"/>
              <a:t>2. </a:t>
            </a:r>
            <a:r>
              <a:rPr lang="ru-RU" b="1" i="1" dirty="0" smtClean="0"/>
              <a:t>б</a:t>
            </a:r>
          </a:p>
          <a:p>
            <a:pPr>
              <a:buFont typeface="Wingdings 2"/>
              <a:buNone/>
            </a:pPr>
            <a:r>
              <a:rPr lang="ru-RU" b="1" dirty="0" smtClean="0"/>
              <a:t>3. </a:t>
            </a:r>
            <a:r>
              <a:rPr lang="ru-RU" b="1" i="1" dirty="0" smtClean="0"/>
              <a:t>в</a:t>
            </a:r>
          </a:p>
          <a:p>
            <a:pPr>
              <a:buFont typeface="Wingdings 2"/>
              <a:buNone/>
            </a:pPr>
            <a:r>
              <a:rPr lang="ru-RU" b="1" dirty="0" smtClean="0"/>
              <a:t>4. </a:t>
            </a:r>
            <a:r>
              <a:rPr lang="ru-RU" b="1" i="1" dirty="0" smtClean="0"/>
              <a:t>а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019800" y="1600200"/>
            <a:ext cx="3505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вариант: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</a:p>
        </p:txBody>
      </p:sp>
      <p:pic>
        <p:nvPicPr>
          <p:cNvPr id="3074" name="Picture 2" descr="http://ani220876.narod.ru/34c196b8adb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191000"/>
            <a:ext cx="2514600" cy="2514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Алгоритм самопроверки: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r>
              <a:rPr lang="ru-RU" dirty="0" smtClean="0"/>
              <a:t>. </a:t>
            </a:r>
            <a:r>
              <a:rPr lang="ru-RU" b="1" i="1" dirty="0" smtClean="0"/>
              <a:t>Подсчитать и записать на полях количество правильных ответов.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ru-RU" b="1" i="1" dirty="0" smtClean="0"/>
              <a:t>. Подсчитать и записать на полях число правильно выполненных заданий теста.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r>
              <a:rPr lang="ru-RU" b="1" i="1" dirty="0" smtClean="0"/>
              <a:t>. Подсчитать общее количество набранных балов.</a:t>
            </a:r>
          </a:p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</a:t>
            </a:r>
            <a:r>
              <a:rPr lang="ru-RU" b="1" i="1" dirty="0" smtClean="0"/>
              <a:t>. Выставить отметку по критериям: </a:t>
            </a:r>
          </a:p>
          <a:p>
            <a:pPr>
              <a:buNone/>
            </a:pPr>
            <a:r>
              <a:rPr lang="ru-RU" dirty="0" smtClean="0"/>
              <a:t>         7-8 баллов - «5»</a:t>
            </a:r>
          </a:p>
          <a:p>
            <a:pPr>
              <a:buNone/>
            </a:pPr>
            <a:r>
              <a:rPr lang="ru-RU" dirty="0" smtClean="0"/>
              <a:t>         5-6 баллов – «4»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Домашнее задание: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i="1" dirty="0" smtClean="0"/>
              <a:t>№ 772, 776 а в</a:t>
            </a:r>
          </a:p>
          <a:p>
            <a:pPr lvl="0"/>
            <a:r>
              <a:rPr lang="ru-RU" i="1" dirty="0" smtClean="0"/>
              <a:t>Придумать пример для быстрого устного решения, используя все арифметические действия</a:t>
            </a:r>
          </a:p>
          <a:p>
            <a:r>
              <a:rPr lang="ru-RU" i="1" dirty="0" smtClean="0"/>
              <a:t>Расставьте в вершинах семиугольника числа так, чтобы суммы трех идущих подряд чисел соответственно равнялись бы числам 8, 10, 7, 16, 13, 9, 12.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Сегодня на уроке мне было: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http://www.addsmile.ru/UserFiles/Image/img12_2258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00200"/>
            <a:ext cx="2057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demiart.ru/forum/uploads/post-28238-1176317786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7244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tan-1.ru/wp-content/uploads/2013/01/0_7b010_6ed08f37_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200400"/>
            <a:ext cx="1676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733800" y="1676400"/>
            <a:ext cx="3505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lang="ru-RU" sz="3200" b="1" dirty="0" smtClean="0"/>
              <a:t>* </a:t>
            </a:r>
            <a:r>
              <a:rPr lang="ru-RU" sz="3200" b="1" i="1" dirty="0" smtClean="0">
                <a:solidFill>
                  <a:srgbClr val="00B050"/>
                </a:solidFill>
              </a:rPr>
              <a:t>На уроке было интересно и все понятно</a:t>
            </a: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уроке было интересно, но  сложно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уроке было очень трудно и я не все понял.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6397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2514600"/>
            <a:ext cx="7543800" cy="4191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Большое спасибо ! </a:t>
            </a:r>
            <a:endParaRPr lang="ru-RU" sz="9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p4elki.com/attachments/Image/ceiling1.png?template=gener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3577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lub-for-girls.org/wp-content/uploads/2011/10/kvad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2209800" cy="22098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7400" y="2286000"/>
            <a:ext cx="1143000" cy="457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/>
              <a:t>а</a:t>
            </a:r>
            <a:endParaRPr lang="ru-RU" sz="3600" b="1" i="1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143000" y="3200400"/>
            <a:ext cx="990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057400" y="4114800"/>
            <a:ext cx="1143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971800" y="3200400"/>
            <a:ext cx="1143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Квадрат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67200" y="2590800"/>
            <a:ext cx="4572000" cy="12191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6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 = </a:t>
            </a:r>
            <a:r>
              <a:rPr kumimoji="0" lang="ru-RU" sz="460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а+а+а+а</a:t>
            </a:r>
            <a:endParaRPr kumimoji="0" lang="ru-RU" sz="46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4419600" y="2743201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6172200" y="2895600"/>
            <a:ext cx="1143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=4а</a:t>
            </a:r>
            <a:endParaRPr kumimoji="0" lang="ru-RU" sz="32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lub-for-girls.org/wp-content/uploads/2011/10/kvad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2209800" cy="22098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7400" y="2286000"/>
            <a:ext cx="1143000" cy="457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/>
              <a:t>а</a:t>
            </a:r>
            <a:endParaRPr lang="ru-RU" sz="3600" b="1" i="1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143000" y="3200400"/>
            <a:ext cx="990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057400" y="4114800"/>
            <a:ext cx="1143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971800" y="3200400"/>
            <a:ext cx="1143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Квадрат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4267200" y="2590800"/>
            <a:ext cx="4572000" cy="1219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en-US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a × a =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4419600" y="2743201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3200400"/>
            <a:ext cx="476250" cy="62865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Какой записью можно заменить выражения?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2133600"/>
            <a:ext cx="8229600" cy="4525963"/>
          </a:xfrm>
        </p:spPr>
        <p:txBody>
          <a:bodyPr>
            <a:normAutofit/>
          </a:bodyPr>
          <a:lstStyle/>
          <a:p>
            <a:pPr fontAlgn="t"/>
            <a:r>
              <a:rPr lang="ru-RU" sz="3600" dirty="0" smtClean="0"/>
              <a:t>15 × 15 </a:t>
            </a:r>
            <a:r>
              <a:rPr lang="ru-RU" dirty="0" smtClean="0"/>
              <a:t>=   </a:t>
            </a:r>
          </a:p>
          <a:p>
            <a:pPr fontAlgn="t"/>
            <a:endParaRPr lang="ru-RU" dirty="0" smtClean="0"/>
          </a:p>
          <a:p>
            <a:pPr fontAlgn="t"/>
            <a:r>
              <a:rPr lang="ru-RU" sz="3600" dirty="0" smtClean="0"/>
              <a:t>9 × 9 × 9 </a:t>
            </a:r>
            <a:r>
              <a:rPr lang="ru-RU" dirty="0" smtClean="0"/>
              <a:t>=</a:t>
            </a:r>
          </a:p>
          <a:p>
            <a:pPr fontAlgn="t"/>
            <a:endParaRPr lang="ru-RU" dirty="0" smtClean="0"/>
          </a:p>
          <a:p>
            <a:pPr fontAlgn="t"/>
            <a:r>
              <a:rPr lang="ru-RU" sz="3600" dirty="0" smtClean="0"/>
              <a:t>7 × 7 × 7 × 7 </a:t>
            </a:r>
            <a:r>
              <a:rPr lang="ru-RU" dirty="0" smtClean="0"/>
              <a:t>=</a:t>
            </a:r>
          </a:p>
          <a:p>
            <a:pPr fontAlgn="t"/>
            <a:endParaRPr lang="ru-RU" dirty="0" smtClean="0"/>
          </a:p>
          <a:p>
            <a:pPr fontAlgn="t">
              <a:buNone/>
            </a:pPr>
            <a:endParaRPr lang="ru-RU" dirty="0" smtClean="0"/>
          </a:p>
          <a:p>
            <a:pPr fontAlgn="t"/>
            <a:endParaRPr lang="ru-RU" dirty="0" smtClean="0"/>
          </a:p>
          <a:p>
            <a:pPr fontAlgn="t">
              <a:buNone/>
            </a:pPr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133600"/>
            <a:ext cx="714375" cy="6286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429000"/>
            <a:ext cx="466725" cy="62865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648200"/>
            <a:ext cx="466725" cy="619125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4" name="AutoShape 2" descr="Картинки по запросу картинки учебные принадлеж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Картинки по запросу картинки учебные принадлеж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Картинки по запросу картинки учебные принадлеж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://old.orenburg.spravedlivo.ru/upload/orenburg/Vopro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22860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2544762"/>
          </a:xfrm>
        </p:spPr>
        <p:txBody>
          <a:bodyPr/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Степень числа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2514600"/>
            <a:ext cx="8001000" cy="3611563"/>
          </a:xfrm>
        </p:spPr>
        <p:txBody>
          <a:bodyPr/>
          <a:lstStyle/>
          <a:p>
            <a:pPr eaLnBrk="0" hangingPunct="0"/>
            <a:r>
              <a:rPr lang="ru-RU" sz="4000" b="1" i="1" dirty="0" err="1" smtClean="0">
                <a:cs typeface="Times New Roman" pitchFamily="18" charset="0"/>
              </a:rPr>
              <a:t>a</a:t>
            </a:r>
            <a:r>
              <a:rPr lang="ru-RU" sz="4000" b="1" i="1" baseline="30000" dirty="0" err="1" smtClean="0">
                <a:cs typeface="Times New Roman" pitchFamily="18" charset="0"/>
              </a:rPr>
              <a:t>n</a:t>
            </a:r>
            <a:r>
              <a:rPr lang="ru-RU" b="1" i="1" baseline="30000" dirty="0" smtClean="0">
                <a:cs typeface="Times New Roman" pitchFamily="18" charset="0"/>
              </a:rPr>
              <a:t> </a:t>
            </a:r>
            <a:r>
              <a:rPr lang="ru-RU" b="1" i="1" dirty="0" smtClean="0">
                <a:cs typeface="Times New Roman" pitchFamily="18" charset="0"/>
              </a:rPr>
              <a:t>– </a:t>
            </a:r>
            <a:r>
              <a:rPr lang="ru-RU" b="1" i="1" dirty="0" err="1" smtClean="0">
                <a:cs typeface="Times New Roman" pitchFamily="18" charset="0"/>
              </a:rPr>
              <a:t>cтепень</a:t>
            </a:r>
            <a:endParaRPr lang="ru-RU" b="1" i="1" dirty="0" smtClean="0"/>
          </a:p>
          <a:p>
            <a:pPr eaLnBrk="0" hangingPunct="0"/>
            <a:r>
              <a:rPr lang="ru-RU" sz="4000" b="1" i="1" dirty="0" err="1" smtClean="0">
                <a:cs typeface="Times New Roman" pitchFamily="18" charset="0"/>
              </a:rPr>
              <a:t>a</a:t>
            </a:r>
            <a:r>
              <a:rPr lang="ru-RU" b="1" i="1" dirty="0" smtClean="0">
                <a:cs typeface="Times New Roman" pitchFamily="18" charset="0"/>
              </a:rPr>
              <a:t> – основание степени</a:t>
            </a:r>
          </a:p>
          <a:p>
            <a:pPr eaLnBrk="0" hangingPunct="0"/>
            <a:r>
              <a:rPr lang="ru-RU" sz="4000" b="1" i="1" dirty="0" err="1" smtClean="0">
                <a:cs typeface="Times New Roman" pitchFamily="18" charset="0"/>
              </a:rPr>
              <a:t>n</a:t>
            </a:r>
            <a:r>
              <a:rPr lang="ru-RU" b="1" i="1" dirty="0" smtClean="0">
                <a:cs typeface="Times New Roman" pitchFamily="18" charset="0"/>
              </a:rPr>
              <a:t> – показатель степени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Назовите основание и показатель степени: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2209800"/>
            <a:ext cx="466725" cy="6191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971800"/>
            <a:ext cx="714375" cy="62865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3733800"/>
            <a:ext cx="457200" cy="6286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4495800"/>
            <a:ext cx="647700" cy="62865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5105400"/>
            <a:ext cx="552450" cy="6191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1" name="Picture 17" descr="http://zevsinrabota.ru/wp-content/uploads/2012/09/%D0%97%D0%BD%D0%B0%D0%BA-%D0%B2%D0%BE%D0%BF%D1%80%D0%BE%D1%81%D0%B0-267x3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2362200"/>
            <a:ext cx="254317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Замените произведение степенью: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6 × 6 × 6 × 6 = </a:t>
            </a:r>
          </a:p>
          <a:p>
            <a:r>
              <a:rPr lang="ru-RU" sz="3600" dirty="0" smtClean="0"/>
              <a:t>13 × 13 × 13 × 13 × 13 × 13 =</a:t>
            </a:r>
          </a:p>
          <a:p>
            <a:r>
              <a:rPr lang="ru-RU" sz="3600" dirty="0" smtClean="0"/>
              <a:t>25 × 25 × 25 =</a:t>
            </a:r>
          </a:p>
          <a:p>
            <a:r>
              <a:rPr lang="ru-RU" sz="3600" dirty="0" smtClean="0"/>
              <a:t>5 × 5 × 5 × 5 × 5 × 5 × 5= </a:t>
            </a:r>
          </a:p>
          <a:p>
            <a:r>
              <a:rPr lang="ru-RU" sz="3600" i="1" dirty="0" smtClean="0"/>
              <a:t>а × </a:t>
            </a:r>
            <a:r>
              <a:rPr lang="ru-RU" sz="3600" i="1" dirty="0" err="1" smtClean="0"/>
              <a:t>а</a:t>
            </a:r>
            <a:r>
              <a:rPr lang="ru-RU" sz="3600" i="1" dirty="0" smtClean="0"/>
              <a:t> × </a:t>
            </a:r>
            <a:r>
              <a:rPr lang="ru-RU" sz="3600" i="1" dirty="0" err="1" smtClean="0"/>
              <a:t>а</a:t>
            </a:r>
            <a:r>
              <a:rPr lang="ru-RU" sz="3600" i="1" dirty="0" smtClean="0"/>
              <a:t> × </a:t>
            </a:r>
            <a:r>
              <a:rPr lang="ru-RU" sz="3600" i="1" dirty="0" err="1" smtClean="0"/>
              <a:t>а</a:t>
            </a:r>
            <a:r>
              <a:rPr lang="en-US" sz="3600" i="1" dirty="0" smtClean="0"/>
              <a:t> × </a:t>
            </a:r>
            <a:r>
              <a:rPr lang="ru-RU" sz="3600" i="1" dirty="0" smtClean="0"/>
              <a:t>а = </a:t>
            </a:r>
          </a:p>
          <a:p>
            <a:r>
              <a:rPr lang="en-US" sz="3600" i="1" dirty="0" smtClean="0"/>
              <a:t>m × m × m × m × m × m × m × m =</a:t>
            </a:r>
            <a:r>
              <a:rPr lang="ru-RU" sz="3600" i="1" dirty="0" smtClean="0"/>
              <a:t> </a:t>
            </a: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1600200"/>
            <a:ext cx="466725" cy="619125"/>
          </a:xfrm>
          <a:prstGeom prst="rect">
            <a:avLst/>
          </a:prstGeom>
          <a:noFill/>
        </p:spPr>
      </p:pic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2286000"/>
            <a:ext cx="714375" cy="628650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2971800"/>
            <a:ext cx="714375" cy="628650"/>
          </a:xfrm>
          <a:prstGeom prst="rect">
            <a:avLst/>
          </a:prstGeom>
          <a:noFill/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4267200"/>
            <a:ext cx="476250" cy="628650"/>
          </a:xfrm>
          <a:prstGeom prst="rect">
            <a:avLst/>
          </a:prstGeom>
          <a:noFill/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4953000"/>
            <a:ext cx="600075" cy="62865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3581400"/>
            <a:ext cx="466725" cy="61912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1905000"/>
            <a:ext cx="466725" cy="62865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-381000" y="1447800"/>
            <a:ext cx="4191000" cy="609599"/>
          </a:xfrm>
        </p:spPr>
        <p:txBody>
          <a:bodyPr>
            <a:normAutofit fontScale="25000" lnSpcReduction="20000"/>
          </a:bodyPr>
          <a:lstStyle/>
          <a:p>
            <a:endParaRPr lang="ru-RU" sz="14400" dirty="0" smtClean="0"/>
          </a:p>
          <a:p>
            <a:pPr>
              <a:buNone/>
            </a:pPr>
            <a:r>
              <a:rPr lang="ru-RU" sz="14400" dirty="0" smtClean="0"/>
              <a:t>              = 4 × 4 × 4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</a:p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 smtClean="0"/>
              <a:t>                              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124200" y="1981200"/>
            <a:ext cx="22098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9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64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124200"/>
            <a:ext cx="714286" cy="62857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371600" y="3124200"/>
            <a:ext cx="663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- 1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3124200"/>
            <a:ext cx="1996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= 144 – 1 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3800" y="3124200"/>
            <a:ext cx="1220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= 14</a:t>
            </a:r>
            <a:r>
              <a:rPr lang="en-US" sz="3600" dirty="0" smtClean="0"/>
              <a:t>3</a:t>
            </a:r>
            <a:endParaRPr lang="ru-RU" sz="36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4343400"/>
            <a:ext cx="466725" cy="628650"/>
          </a:xfrm>
          <a:prstGeom prst="rect">
            <a:avLst/>
          </a:prstGeom>
          <a:noFill/>
        </p:spPr>
      </p:pic>
      <p:sp>
        <p:nvSpPr>
          <p:cNvPr id="12" name="Содержимое 7"/>
          <p:cNvSpPr txBox="1">
            <a:spLocks/>
          </p:cNvSpPr>
          <p:nvPr/>
        </p:nvSpPr>
        <p:spPr>
          <a:xfrm>
            <a:off x="381000" y="3962400"/>
            <a:ext cx="3810000" cy="990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ru-RU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+ 1,1 × 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7"/>
          <p:cNvSpPr txBox="1">
            <a:spLocks/>
          </p:cNvSpPr>
          <p:nvPr/>
        </p:nvSpPr>
        <p:spPr>
          <a:xfrm>
            <a:off x="2590800" y="4343400"/>
            <a:ext cx="2514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25 + 2,2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7"/>
          <p:cNvSpPr txBox="1">
            <a:spLocks/>
          </p:cNvSpPr>
          <p:nvPr/>
        </p:nvSpPr>
        <p:spPr>
          <a:xfrm>
            <a:off x="4572000" y="4343400"/>
            <a:ext cx="3657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27,2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Найдите значение выражения: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6" descr="http://omp.ucoz.com/_tbkp/010/8752e1d7192a170b54e5bae07cf7705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1524000"/>
            <a:ext cx="190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/>
      <p:bldP spid="9" grpId="0"/>
      <p:bldP spid="10" grpId="0"/>
      <p:bldP spid="12" grpId="0" build="p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Алгоритм самопроверки: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r>
              <a:rPr lang="ru-RU" dirty="0" smtClean="0"/>
              <a:t>. </a:t>
            </a:r>
            <a:r>
              <a:rPr lang="ru-RU" b="1" i="1" dirty="0" smtClean="0"/>
              <a:t>Подсчитать и записать на полях количество правильных ответов.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658</TotalTime>
  <Words>451</Words>
  <Application>Microsoft Office PowerPoint</Application>
  <PresentationFormat>Экран (4:3)</PresentationFormat>
  <Paragraphs>114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Загадка: </vt:lpstr>
      <vt:lpstr>Слайд 2</vt:lpstr>
      <vt:lpstr>Слайд 3</vt:lpstr>
      <vt:lpstr>Какой записью можно заменить выражения?</vt:lpstr>
      <vt:lpstr>Степень числа</vt:lpstr>
      <vt:lpstr>Назовите основание и показатель степени:</vt:lpstr>
      <vt:lpstr>Замените произведение степенью:</vt:lpstr>
      <vt:lpstr>Слайд 8</vt:lpstr>
      <vt:lpstr>Алгоритм самопроверки:</vt:lpstr>
      <vt:lpstr>Тест</vt:lpstr>
      <vt:lpstr>Ключ к тесту</vt:lpstr>
      <vt:lpstr>Алгоритм самопроверки:</vt:lpstr>
      <vt:lpstr>Домашнее задание:</vt:lpstr>
      <vt:lpstr>Сегодня на уроке мне было: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 давно знакомый мой, Каждый угол в нем прямой, Все четыре стороны  Одинаковой длины.</dc:title>
  <dc:creator>каб 4</dc:creator>
  <cp:lastModifiedBy>Adminm</cp:lastModifiedBy>
  <cp:revision>81</cp:revision>
  <dcterms:modified xsi:type="dcterms:W3CDTF">2016-03-09T13:59:18Z</dcterms:modified>
</cp:coreProperties>
</file>